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5bbb07e-5464-e77b-8506-a261327fb78b}">
          <p14:sldIdLst>
            <p14:sldId id="256"/>
            <p14:sldId id="257"/>
          </p14:sldIdLst>
        </p14:section>
        <p14:section name="Program" id="{55c84884-ad01-8389-1773-e5f50bb96243}">
          <p14:sldIdLst>
            <p14:sldId id="258"/>
            <p14:sldId id="259"/>
            <p14:sldId id="260"/>
            <p14:sldId id="261"/>
            <p14:sldId id="262"/>
          </p14:sldIdLst>
        </p14:section>
        <p14:section name="Subjects" id="{5b7573e2-bdef-9953-c1c4-8210c0395160}">
          <p14:sldIdLst>
            <p14:sldId id="263"/>
            <p14:sldId id="264"/>
            <p14:sldId id="265"/>
            <p14:sldId id="266"/>
            <p14:sldId id="267"/>
          </p14:sldIdLst>
        </p14:section>
        <p14:section name="Projects and internships" id="{c4552507-acf3-a114-fa1e-14379c8941e0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Weeks of classes</c:v>
                </c:pt>
              </c:strCache>
            </c:strRef>
          </c:tx>
          <c:spPr>
            <a:solidFill>
              <a:srgbClr val="2A2E3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1st year</c:v>
                  </c:pt>
                  <c:pt idx="1">
                    <c:v>2nd year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29</c:v>
                </c:pt>
                <c:pt idx="1">
                  <c:v>24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Weeks of internship</c:v>
                </c:pt>
              </c:strCache>
            </c:strRef>
          </c:tx>
          <c:spPr>
            <a:solidFill>
              <a:srgbClr val="C41A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1st year</c:v>
                  </c:pt>
                  <c:pt idx="1">
                    <c:v>2nd year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600" u="none">
                  <a:solidFill>
                    <a:srgbClr val="FFFFFF"/>
                  </a:solidFill>
                  <a:latin typeface="+mn-lt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1" i="0" u="none" strike="noStrike">
                <a:solidFill>
                  <a:srgbClr val="1F2328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>
              <a:solidFill>
                <a:srgbClr val="1F2328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jp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ycée René Cassin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5603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25603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B6573"/>
                </a:solidFill>
              </a:rPr>
              <a:t>BTS AUDIOVISUAL  ·  BAYONNE / BIARRITZ</a:t>
            </a:r>
            <a:endParaRPr lang="en-US" sz="1000" dirty="0"/>
          </a:p>
        </p:txBody>
      </p:sp>
      <p:pic>
        <p:nvPicPr>
          <p:cNvPr id="4" name="Image 1" descr="BTS AV Bayonne-Biarritz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274320"/>
            <a:ext cx="1005840" cy="428854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io photo" descr="Students filming in a TV studio set with camer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3360" y="0"/>
            <a:ext cx="5120640" cy="5143500"/>
          </a:xfrm>
          <a:prstGeom prst="rect">
            <a:avLst/>
          </a:prstGeom>
        </p:spPr>
      </p:pic>
      <p:sp>
        <p:nvSpPr>
          <p:cNvPr id="3" name="Logo card"/>
          <p:cNvSpPr/>
          <p:nvPr/>
        </p:nvSpPr>
        <p:spPr>
          <a:xfrm>
            <a:off x="457200" y="1325880"/>
            <a:ext cx="3200400" cy="1362456"/>
          </a:xfrm>
          <a:prstGeom prst="roundRect">
            <a:avLst>
              <a:gd name="adj" fmla="val 536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BTS AV logo" descr="BTS AV Bayonne-Biarritz, Lycée René Cassin - GRETA-CFA Aquitain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389888"/>
            <a:ext cx="2980944" cy="1271016"/>
          </a:xfrm>
          <a:prstGeom prst="rect">
            <a:avLst/>
          </a:prstGeom>
        </p:spPr>
      </p:pic>
      <p:sp>
        <p:nvSpPr>
          <p:cNvPr id="5" name="School logo card"/>
          <p:cNvSpPr/>
          <p:nvPr/>
        </p:nvSpPr>
        <p:spPr>
          <a:xfrm>
            <a:off x="457200" y="3063240"/>
            <a:ext cx="8686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School logo" descr="Lycée René Cassin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3136392"/>
            <a:ext cx="722376" cy="7223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Location</a:t>
            </a:r>
            <a:endParaRPr lang="en-US" sz="3400" dirty="0"/>
          </a:p>
        </p:txBody>
      </p:sp>
      <p:sp>
        <p:nvSpPr>
          <p:cNvPr id="3" name="Stat 1985"/>
          <p:cNvSpPr txBox="1"/>
          <p:nvPr/>
        </p:nvSpPr>
        <p:spPr>
          <a:xfrm>
            <a:off x="457200" y="205740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1985</a:t>
            </a:r>
            <a:endParaRPr lang="en-US" sz="6600" dirty="0"/>
          </a:p>
        </p:txBody>
      </p:sp>
      <p:sp>
        <p:nvSpPr>
          <p:cNvPr id="4" name="Intro sentence"/>
          <p:cNvSpPr txBox="1"/>
          <p:nvPr/>
        </p:nvSpPr>
        <p:spPr>
          <a:xfrm>
            <a:off x="457200" y="315468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This audiovisual BTS, one of the oldest in France, was created in 1985</a:t>
            </a:r>
            <a:endParaRPr lang="en-US" sz="1600" dirty="0"/>
          </a:p>
        </p:txBody>
      </p:sp>
      <p:sp>
        <p:nvSpPr>
          <p:cNvPr id="5" name="France frame"/>
          <p:cNvSpPr/>
          <p:nvPr/>
        </p:nvSpPr>
        <p:spPr>
          <a:xfrm>
            <a:off x="2962656" y="2185416"/>
            <a:ext cx="2003862" cy="2029968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6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sp>
        <p:nvSpPr>
          <p:cNvPr id="6" name="Local frame"/>
          <p:cNvSpPr/>
          <p:nvPr/>
        </p:nvSpPr>
        <p:spPr>
          <a:xfrm>
            <a:off x="5131110" y="2185416"/>
            <a:ext cx="3556618" cy="2029968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6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5000"/>
              </a:srgbClr>
            </a:outerShdw>
          </a:effectLst>
        </p:spPr>
      </p:sp>
      <p:pic>
        <p:nvPicPr>
          <p:cNvPr id="7" name="Map of France" descr="Map of Franc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7520" y="2240280"/>
            <a:ext cx="1894134" cy="1920240"/>
          </a:xfrm>
          <a:prstGeom prst="rect">
            <a:avLst/>
          </a:prstGeom>
        </p:spPr>
      </p:pic>
      <p:pic>
        <p:nvPicPr>
          <p:cNvPr id="8" name="Map of Bayonne-Biarritz area" descr="Map of the Bayonne and Biarritz are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974" y="2240280"/>
            <a:ext cx="3446890" cy="1920240"/>
          </a:xfrm>
          <a:prstGeom prst="rect">
            <a:avLst/>
          </a:prstGeom>
        </p:spPr>
      </p:pic>
      <p:sp>
        <p:nvSpPr>
          <p:cNvPr id="9" name="France marker"/>
          <p:cNvSpPr/>
          <p:nvPr/>
        </p:nvSpPr>
        <p:spPr>
          <a:xfrm>
            <a:off x="3395499" y="3770986"/>
            <a:ext cx="164592" cy="164592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Marker line"/>
          <p:cNvSpPr/>
          <p:nvPr/>
        </p:nvSpPr>
        <p:spPr>
          <a:xfrm>
            <a:off x="5634070" y="2720340"/>
            <a:ext cx="268857" cy="710489"/>
          </a:xfrm>
          <a:prstGeom prst="line">
            <a:avLst/>
          </a:prstGeom>
          <a:noFill/>
          <a:ln w="22225">
            <a:solidFill>
              <a:schemeClr val="accent1"/>
            </a:solidFill>
            <a:prstDash val="solid"/>
          </a:ln>
        </p:spPr>
      </p:sp>
      <p:sp>
        <p:nvSpPr>
          <p:cNvPr id="11" name="Local marker"/>
          <p:cNvSpPr/>
          <p:nvPr/>
        </p:nvSpPr>
        <p:spPr>
          <a:xfrm>
            <a:off x="5811487" y="3339389"/>
            <a:ext cx="182880" cy="182880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Options and class sizes</a:t>
            </a:r>
            <a:endParaRPr lang="en-US" sz="3400" dirty="0"/>
          </a:p>
        </p:txBody>
      </p:sp>
      <p:sp>
        <p:nvSpPr>
          <p:cNvPr id="3" name="Option card 1"/>
          <p:cNvSpPr/>
          <p:nvPr/>
        </p:nvSpPr>
        <p:spPr>
          <a:xfrm>
            <a:off x="457200" y="1691640"/>
            <a:ext cx="259080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Option count 1"/>
          <p:cNvSpPr txBox="1"/>
          <p:nvPr/>
        </p:nvSpPr>
        <p:spPr>
          <a:xfrm>
            <a:off x="685800" y="1828800"/>
            <a:ext cx="213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indent="0" marL="0">
              <a:buNone/>
            </a:pPr>
            <a:r>
              <a:rPr lang="en-US" sz="1600" dirty="0">
                <a:solidFill>
                  <a:schemeClr val="accent3"/>
                </a:solidFill>
              </a:rPr>
              <a:t>  students</a:t>
            </a:r>
            <a:endParaRPr lang="en-US" sz="1400" dirty="0"/>
          </a:p>
        </p:txBody>
      </p:sp>
      <p:sp>
        <p:nvSpPr>
          <p:cNvPr id="5" name="Option name 1"/>
          <p:cNvSpPr txBox="1"/>
          <p:nvPr/>
        </p:nvSpPr>
        <p:spPr>
          <a:xfrm>
            <a:off x="685800" y="2743200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Sound Professions</a:t>
            </a:r>
            <a:endParaRPr lang="en-US" sz="1500" dirty="0"/>
          </a:p>
        </p:txBody>
      </p:sp>
      <p:sp>
        <p:nvSpPr>
          <p:cNvPr id="6" name="Option card 2"/>
          <p:cNvSpPr/>
          <p:nvPr/>
        </p:nvSpPr>
        <p:spPr>
          <a:xfrm>
            <a:off x="3276600" y="1691640"/>
            <a:ext cx="259080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Option count 2"/>
          <p:cNvSpPr txBox="1"/>
          <p:nvPr/>
        </p:nvSpPr>
        <p:spPr>
          <a:xfrm>
            <a:off x="3505200" y="1828800"/>
            <a:ext cx="213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pPr indent="0" marL="0">
              <a:buNone/>
            </a:pPr>
            <a:r>
              <a:rPr lang="en-US" sz="1600" dirty="0">
                <a:solidFill>
                  <a:schemeClr val="accent3"/>
                </a:solidFill>
              </a:rPr>
              <a:t>  students</a:t>
            </a:r>
            <a:endParaRPr lang="en-US" sz="1400" dirty="0"/>
          </a:p>
        </p:txBody>
      </p:sp>
      <p:sp>
        <p:nvSpPr>
          <p:cNvPr id="8" name="Option name 2"/>
          <p:cNvSpPr txBox="1"/>
          <p:nvPr/>
        </p:nvSpPr>
        <p:spPr>
          <a:xfrm>
            <a:off x="3505200" y="2743200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Engineering and Equipment Operation Techniques (TIEE)</a:t>
            </a:r>
            <a:endParaRPr lang="en-US" sz="1500" dirty="0"/>
          </a:p>
        </p:txBody>
      </p:sp>
      <p:sp>
        <p:nvSpPr>
          <p:cNvPr id="9" name="Option card 3"/>
          <p:cNvSpPr/>
          <p:nvPr/>
        </p:nvSpPr>
        <p:spPr>
          <a:xfrm>
            <a:off x="6096000" y="1691640"/>
            <a:ext cx="259080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Option count 3"/>
          <p:cNvSpPr txBox="1"/>
          <p:nvPr/>
        </p:nvSpPr>
        <p:spPr>
          <a:xfrm>
            <a:off x="6324600" y="1828800"/>
            <a:ext cx="213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indent="0" marL="0">
              <a:buNone/>
            </a:pPr>
            <a:r>
              <a:rPr lang="en-US" sz="1600" dirty="0">
                <a:solidFill>
                  <a:schemeClr val="accent3"/>
                </a:solidFill>
              </a:rPr>
              <a:t>  students</a:t>
            </a:r>
            <a:endParaRPr lang="en-US" sz="1400" dirty="0"/>
          </a:p>
        </p:txBody>
      </p:sp>
      <p:sp>
        <p:nvSpPr>
          <p:cNvPr id="11" name="Option name 3"/>
          <p:cNvSpPr txBox="1"/>
          <p:nvPr/>
        </p:nvSpPr>
        <p:spPr>
          <a:xfrm>
            <a:off x="6324600" y="2743200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Editing and Post-Production Professions</a:t>
            </a:r>
            <a:endParaRPr lang="en-US" sz="1500" dirty="0"/>
          </a:p>
        </p:txBody>
      </p:sp>
      <p:sp>
        <p:nvSpPr>
          <p:cNvPr id="12" name="Total banner"/>
          <p:cNvSpPr/>
          <p:nvPr/>
        </p:nvSpPr>
        <p:spPr>
          <a:xfrm>
            <a:off x="457200" y="384048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3" name="Total number"/>
          <p:cNvSpPr txBox="1"/>
          <p:nvPr/>
        </p:nvSpPr>
        <p:spPr>
          <a:xfrm>
            <a:off x="731520" y="384048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96</a:t>
            </a:r>
            <a:endParaRPr lang="en-US" sz="4400" dirty="0"/>
          </a:p>
        </p:txBody>
      </p:sp>
      <p:sp>
        <p:nvSpPr>
          <p:cNvPr id="14" name="Total text"/>
          <p:cNvSpPr txBox="1"/>
          <p:nvPr/>
        </p:nvSpPr>
        <p:spPr>
          <a:xfrm>
            <a:off x="1783080" y="3840480"/>
            <a:ext cx="6217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students in total across the two years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Target Skills: Sound</a:t>
            </a:r>
            <a:endParaRPr lang="en-US" sz="3400" dirty="0"/>
          </a:p>
        </p:txBody>
      </p:sp>
      <p:sp>
        <p:nvSpPr>
          <p:cNvPr id="3" name="Skills banner 1"/>
          <p:cNvSpPr/>
          <p:nvPr/>
        </p:nvSpPr>
        <p:spPr>
          <a:xfrm>
            <a:off x="457200" y="1645920"/>
            <a:ext cx="8229600" cy="502920"/>
          </a:xfrm>
          <a:prstGeom prst="roundRect">
            <a:avLst>
              <a:gd name="adj" fmla="val 1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Skills banner text 1"/>
          <p:cNvSpPr txBox="1"/>
          <p:nvPr/>
        </p:nvSpPr>
        <p:spPr>
          <a:xfrm>
            <a:off x="685800" y="164592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Sound Professions</a:t>
            </a:r>
            <a:endParaRPr lang="en-US" sz="1600" dirty="0"/>
          </a:p>
        </p:txBody>
      </p:sp>
      <p:sp>
        <p:nvSpPr>
          <p:cNvPr id="5" name="Skill 1.1"/>
          <p:cNvSpPr/>
          <p:nvPr/>
        </p:nvSpPr>
        <p:spPr>
          <a:xfrm>
            <a:off x="457200" y="2286000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Skill number circle 1.1"/>
          <p:cNvSpPr/>
          <p:nvPr/>
        </p:nvSpPr>
        <p:spPr>
          <a:xfrm>
            <a:off x="566928" y="2350008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kill number 1.1"/>
          <p:cNvSpPr txBox="1"/>
          <p:nvPr/>
        </p:nvSpPr>
        <p:spPr>
          <a:xfrm>
            <a:off x="566928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Skill text 1.1"/>
          <p:cNvSpPr txBox="1"/>
          <p:nvPr/>
        </p:nvSpPr>
        <p:spPr>
          <a:xfrm>
            <a:off x="960120" y="228600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Analyzing the request</a:t>
            </a:r>
            <a:endParaRPr lang="en-US" sz="1400" dirty="0"/>
          </a:p>
        </p:txBody>
      </p:sp>
      <p:sp>
        <p:nvSpPr>
          <p:cNvPr id="9" name="Skill 1.2"/>
          <p:cNvSpPr/>
          <p:nvPr/>
        </p:nvSpPr>
        <p:spPr>
          <a:xfrm>
            <a:off x="457200" y="2779776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Skill number circle 1.2"/>
          <p:cNvSpPr/>
          <p:nvPr/>
        </p:nvSpPr>
        <p:spPr>
          <a:xfrm>
            <a:off x="566928" y="2843784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Skill number 1.2"/>
          <p:cNvSpPr txBox="1"/>
          <p:nvPr/>
        </p:nvSpPr>
        <p:spPr>
          <a:xfrm>
            <a:off x="566928" y="28437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Skill text 1.2"/>
          <p:cNvSpPr txBox="1"/>
          <p:nvPr/>
        </p:nvSpPr>
        <p:spPr>
          <a:xfrm>
            <a:off x="960120" y="2779776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Preparing and installing sound equipment</a:t>
            </a:r>
            <a:endParaRPr lang="en-US" sz="1400" dirty="0"/>
          </a:p>
        </p:txBody>
      </p:sp>
      <p:sp>
        <p:nvSpPr>
          <p:cNvPr id="13" name="Skill 1.3"/>
          <p:cNvSpPr/>
          <p:nvPr/>
        </p:nvSpPr>
        <p:spPr>
          <a:xfrm>
            <a:off x="457200" y="3273552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kill number circle 1.3"/>
          <p:cNvSpPr/>
          <p:nvPr/>
        </p:nvSpPr>
        <p:spPr>
          <a:xfrm>
            <a:off x="566928" y="3337560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Skill number 1.3"/>
          <p:cNvSpPr txBox="1"/>
          <p:nvPr/>
        </p:nvSpPr>
        <p:spPr>
          <a:xfrm>
            <a:off x="566928" y="33375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Skill text 1.3"/>
          <p:cNvSpPr txBox="1"/>
          <p:nvPr/>
        </p:nvSpPr>
        <p:spPr>
          <a:xfrm>
            <a:off x="960120" y="3273552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Recording sound</a:t>
            </a:r>
            <a:endParaRPr lang="en-US" sz="1400" dirty="0"/>
          </a:p>
        </p:txBody>
      </p:sp>
      <p:sp>
        <p:nvSpPr>
          <p:cNvPr id="17" name="Skill 1.4"/>
          <p:cNvSpPr/>
          <p:nvPr/>
        </p:nvSpPr>
        <p:spPr>
          <a:xfrm>
            <a:off x="457200" y="3767328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Skill number circle 1.4"/>
          <p:cNvSpPr/>
          <p:nvPr/>
        </p:nvSpPr>
        <p:spPr>
          <a:xfrm>
            <a:off x="566928" y="3831336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Skill number 1.4"/>
          <p:cNvSpPr txBox="1"/>
          <p:nvPr/>
        </p:nvSpPr>
        <p:spPr>
          <a:xfrm>
            <a:off x="566928" y="38313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0" name="Skill text 1.4"/>
          <p:cNvSpPr txBox="1"/>
          <p:nvPr/>
        </p:nvSpPr>
        <p:spPr>
          <a:xfrm>
            <a:off x="960120" y="3767328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Processing and performing sound postproduction</a:t>
            </a:r>
            <a:endParaRPr lang="en-US" sz="1400" dirty="0"/>
          </a:p>
        </p:txBody>
      </p:sp>
      <p:sp>
        <p:nvSpPr>
          <p:cNvPr id="21" name="Skill 1.5"/>
          <p:cNvSpPr/>
          <p:nvPr/>
        </p:nvSpPr>
        <p:spPr>
          <a:xfrm>
            <a:off x="457200" y="4261104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Skill number circle 1.5"/>
          <p:cNvSpPr/>
          <p:nvPr/>
        </p:nvSpPr>
        <p:spPr>
          <a:xfrm>
            <a:off x="566928" y="4325112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Skill number 1.5"/>
          <p:cNvSpPr txBox="1"/>
          <p:nvPr/>
        </p:nvSpPr>
        <p:spPr>
          <a:xfrm>
            <a:off x="566928" y="43251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4" name="Skill text 1.5"/>
          <p:cNvSpPr txBox="1"/>
          <p:nvPr/>
        </p:nvSpPr>
        <p:spPr>
          <a:xfrm>
            <a:off x="960120" y="4261104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Setting up intercom systems</a:t>
            </a:r>
            <a:endParaRPr lang="en-US" sz="1400" dirty="0"/>
          </a:p>
        </p:txBody>
      </p:sp>
      <p:sp>
        <p:nvSpPr>
          <p:cNvPr id="25" name="Skill 1.6"/>
          <p:cNvSpPr/>
          <p:nvPr/>
        </p:nvSpPr>
        <p:spPr>
          <a:xfrm>
            <a:off x="4663440" y="2286000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Skill number circle 1.6"/>
          <p:cNvSpPr/>
          <p:nvPr/>
        </p:nvSpPr>
        <p:spPr>
          <a:xfrm>
            <a:off x="4773168" y="2350008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Skill number 1.6"/>
          <p:cNvSpPr txBox="1"/>
          <p:nvPr/>
        </p:nvSpPr>
        <p:spPr>
          <a:xfrm>
            <a:off x="4773168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8" name="Skill text 1.6"/>
          <p:cNvSpPr txBox="1"/>
          <p:nvPr/>
        </p:nvSpPr>
        <p:spPr>
          <a:xfrm>
            <a:off x="5166360" y="228600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Performing low power PA</a:t>
            </a:r>
            <a:endParaRPr lang="en-US" sz="1400" dirty="0"/>
          </a:p>
        </p:txBody>
      </p:sp>
      <p:sp>
        <p:nvSpPr>
          <p:cNvPr id="29" name="Skill 1.7"/>
          <p:cNvSpPr/>
          <p:nvPr/>
        </p:nvSpPr>
        <p:spPr>
          <a:xfrm>
            <a:off x="4663440" y="2779776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Skill number circle 1.7"/>
          <p:cNvSpPr/>
          <p:nvPr/>
        </p:nvSpPr>
        <p:spPr>
          <a:xfrm>
            <a:off x="4773168" y="2843784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Skill number 1.7"/>
          <p:cNvSpPr txBox="1"/>
          <p:nvPr/>
        </p:nvSpPr>
        <p:spPr>
          <a:xfrm>
            <a:off x="4773168" y="28437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7</a:t>
            </a:r>
            <a:endParaRPr lang="en-US" sz="1200" dirty="0"/>
          </a:p>
        </p:txBody>
      </p:sp>
      <p:sp>
        <p:nvSpPr>
          <p:cNvPr id="32" name="Skill text 1.7"/>
          <p:cNvSpPr txBox="1"/>
          <p:nvPr/>
        </p:nvSpPr>
        <p:spPr>
          <a:xfrm>
            <a:off x="5166360" y="2779776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Retrieving and transferring processed sound elements</a:t>
            </a:r>
            <a:endParaRPr lang="en-US" sz="1400" dirty="0"/>
          </a:p>
        </p:txBody>
      </p:sp>
      <p:sp>
        <p:nvSpPr>
          <p:cNvPr id="33" name="Skill 1.8"/>
          <p:cNvSpPr/>
          <p:nvPr/>
        </p:nvSpPr>
        <p:spPr>
          <a:xfrm>
            <a:off x="4663440" y="3273552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Skill number circle 1.8"/>
          <p:cNvSpPr/>
          <p:nvPr/>
        </p:nvSpPr>
        <p:spPr>
          <a:xfrm>
            <a:off x="4773168" y="3337560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5" name="Skill number 1.8"/>
          <p:cNvSpPr txBox="1"/>
          <p:nvPr/>
        </p:nvSpPr>
        <p:spPr>
          <a:xfrm>
            <a:off x="4773168" y="33375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8</a:t>
            </a:r>
            <a:endParaRPr lang="en-US" sz="1200" dirty="0"/>
          </a:p>
        </p:txBody>
      </p:sp>
      <p:sp>
        <p:nvSpPr>
          <p:cNvPr id="36" name="Skill text 1.8"/>
          <p:cNvSpPr txBox="1"/>
          <p:nvPr/>
        </p:nvSpPr>
        <p:spPr>
          <a:xfrm>
            <a:off x="5166360" y="3273552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Preparing and ensuring proper filing of audio elements and metadata of a production</a:t>
            </a:r>
            <a:endParaRPr lang="en-US" sz="1400" dirty="0"/>
          </a:p>
        </p:txBody>
      </p:sp>
      <p:sp>
        <p:nvSpPr>
          <p:cNvPr id="37" name="Skill 1.9"/>
          <p:cNvSpPr/>
          <p:nvPr/>
        </p:nvSpPr>
        <p:spPr>
          <a:xfrm>
            <a:off x="4663440" y="3767328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8" name="Skill number circle 1.9"/>
          <p:cNvSpPr/>
          <p:nvPr/>
        </p:nvSpPr>
        <p:spPr>
          <a:xfrm>
            <a:off x="4773168" y="3831336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9" name="Skill number 1.9"/>
          <p:cNvSpPr txBox="1"/>
          <p:nvPr/>
        </p:nvSpPr>
        <p:spPr>
          <a:xfrm>
            <a:off x="4773168" y="38313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9</a:t>
            </a:r>
            <a:endParaRPr lang="en-US" sz="1200" dirty="0"/>
          </a:p>
        </p:txBody>
      </p:sp>
      <p:sp>
        <p:nvSpPr>
          <p:cNvPr id="40" name="Skill text 1.9"/>
          <p:cNvSpPr txBox="1"/>
          <p:nvPr/>
        </p:nvSpPr>
        <p:spPr>
          <a:xfrm>
            <a:off x="5166360" y="3767328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Ensuring safe operations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Target Skills: TIEE</a:t>
            </a:r>
            <a:endParaRPr lang="en-US" sz="3400" dirty="0"/>
          </a:p>
        </p:txBody>
      </p:sp>
      <p:sp>
        <p:nvSpPr>
          <p:cNvPr id="3" name="Skills banner 2"/>
          <p:cNvSpPr/>
          <p:nvPr/>
        </p:nvSpPr>
        <p:spPr>
          <a:xfrm>
            <a:off x="457200" y="1645920"/>
            <a:ext cx="8229600" cy="502920"/>
          </a:xfrm>
          <a:prstGeom prst="roundRect">
            <a:avLst>
              <a:gd name="adj" fmla="val 1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Skills banner text 2"/>
          <p:cNvSpPr txBox="1"/>
          <p:nvPr/>
        </p:nvSpPr>
        <p:spPr>
          <a:xfrm>
            <a:off x="685800" y="164592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Engineering and Equipment Operation Techniques (TIEE)</a:t>
            </a:r>
            <a:endParaRPr lang="en-US" sz="1600" dirty="0"/>
          </a:p>
        </p:txBody>
      </p:sp>
      <p:sp>
        <p:nvSpPr>
          <p:cNvPr id="5" name="Skill 2.1"/>
          <p:cNvSpPr/>
          <p:nvPr/>
        </p:nvSpPr>
        <p:spPr>
          <a:xfrm>
            <a:off x="457200" y="2286000"/>
            <a:ext cx="4023360" cy="493776"/>
          </a:xfrm>
          <a:prstGeom prst="roundRect">
            <a:avLst>
              <a:gd name="adj" fmla="val 14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Skill number circle 2.1"/>
          <p:cNvSpPr/>
          <p:nvPr/>
        </p:nvSpPr>
        <p:spPr>
          <a:xfrm>
            <a:off x="566928" y="2386584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kill number 2.1"/>
          <p:cNvSpPr txBox="1"/>
          <p:nvPr/>
        </p:nvSpPr>
        <p:spPr>
          <a:xfrm>
            <a:off x="566928" y="23865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Skill text 2.1"/>
          <p:cNvSpPr txBox="1"/>
          <p:nvPr/>
        </p:nvSpPr>
        <p:spPr>
          <a:xfrm>
            <a:off x="960120" y="2286000"/>
            <a:ext cx="3383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Analyzing demand and feasibility</a:t>
            </a:r>
            <a:endParaRPr lang="en-US" sz="1400" dirty="0"/>
          </a:p>
        </p:txBody>
      </p:sp>
      <p:sp>
        <p:nvSpPr>
          <p:cNvPr id="9" name="Skill 2.2"/>
          <p:cNvSpPr/>
          <p:nvPr/>
        </p:nvSpPr>
        <p:spPr>
          <a:xfrm>
            <a:off x="457200" y="2852928"/>
            <a:ext cx="4023360" cy="493776"/>
          </a:xfrm>
          <a:prstGeom prst="roundRect">
            <a:avLst>
              <a:gd name="adj" fmla="val 14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Skill number circle 2.2"/>
          <p:cNvSpPr/>
          <p:nvPr/>
        </p:nvSpPr>
        <p:spPr>
          <a:xfrm>
            <a:off x="566928" y="2953512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Skill number 2.2"/>
          <p:cNvSpPr txBox="1"/>
          <p:nvPr/>
        </p:nvSpPr>
        <p:spPr>
          <a:xfrm>
            <a:off x="566928" y="2953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Skill text 2.2"/>
          <p:cNvSpPr txBox="1"/>
          <p:nvPr/>
        </p:nvSpPr>
        <p:spPr>
          <a:xfrm>
            <a:off x="960120" y="2852928"/>
            <a:ext cx="3383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Preparing, configuring and ensuring proper operation of a set of equipment</a:t>
            </a:r>
            <a:endParaRPr lang="en-US" sz="1400" dirty="0"/>
          </a:p>
        </p:txBody>
      </p:sp>
      <p:sp>
        <p:nvSpPr>
          <p:cNvPr id="13" name="Skill 2.3"/>
          <p:cNvSpPr/>
          <p:nvPr/>
        </p:nvSpPr>
        <p:spPr>
          <a:xfrm>
            <a:off x="457200" y="3419856"/>
            <a:ext cx="4023360" cy="493776"/>
          </a:xfrm>
          <a:prstGeom prst="roundRect">
            <a:avLst>
              <a:gd name="adj" fmla="val 14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kill number circle 2.3"/>
          <p:cNvSpPr/>
          <p:nvPr/>
        </p:nvSpPr>
        <p:spPr>
          <a:xfrm>
            <a:off x="566928" y="3520440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Skill number 2.3"/>
          <p:cNvSpPr txBox="1"/>
          <p:nvPr/>
        </p:nvSpPr>
        <p:spPr>
          <a:xfrm>
            <a:off x="566928" y="3520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Skill text 2.3"/>
          <p:cNvSpPr txBox="1"/>
          <p:nvPr/>
        </p:nvSpPr>
        <p:spPr>
          <a:xfrm>
            <a:off x="960120" y="3419856"/>
            <a:ext cx="3383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Implementing and operating equipment</a:t>
            </a:r>
            <a:endParaRPr lang="en-US" sz="1400" dirty="0"/>
          </a:p>
        </p:txBody>
      </p:sp>
      <p:sp>
        <p:nvSpPr>
          <p:cNvPr id="17" name="Skill 2.4"/>
          <p:cNvSpPr/>
          <p:nvPr/>
        </p:nvSpPr>
        <p:spPr>
          <a:xfrm>
            <a:off x="457200" y="3986784"/>
            <a:ext cx="4023360" cy="493776"/>
          </a:xfrm>
          <a:prstGeom prst="roundRect">
            <a:avLst>
              <a:gd name="adj" fmla="val 14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Skill number circle 2.4"/>
          <p:cNvSpPr/>
          <p:nvPr/>
        </p:nvSpPr>
        <p:spPr>
          <a:xfrm>
            <a:off x="566928" y="4087368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Skill number 2.4"/>
          <p:cNvSpPr txBox="1"/>
          <p:nvPr/>
        </p:nvSpPr>
        <p:spPr>
          <a:xfrm>
            <a:off x="566928" y="408736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0" name="Skill text 2.4"/>
          <p:cNvSpPr txBox="1"/>
          <p:nvPr/>
        </p:nvSpPr>
        <p:spPr>
          <a:xfrm>
            <a:off x="960120" y="3986784"/>
            <a:ext cx="3383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Ensuring traffic flow and compatibility of input and output signals</a:t>
            </a:r>
            <a:endParaRPr lang="en-US" sz="1400" dirty="0"/>
          </a:p>
        </p:txBody>
      </p:sp>
      <p:sp>
        <p:nvSpPr>
          <p:cNvPr id="21" name="Skill 2.5"/>
          <p:cNvSpPr/>
          <p:nvPr/>
        </p:nvSpPr>
        <p:spPr>
          <a:xfrm>
            <a:off x="4663440" y="2286000"/>
            <a:ext cx="4023360" cy="493776"/>
          </a:xfrm>
          <a:prstGeom prst="roundRect">
            <a:avLst>
              <a:gd name="adj" fmla="val 14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Skill number circle 2.5"/>
          <p:cNvSpPr/>
          <p:nvPr/>
        </p:nvSpPr>
        <p:spPr>
          <a:xfrm>
            <a:off x="4773168" y="2386584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Skill number 2.5"/>
          <p:cNvSpPr txBox="1"/>
          <p:nvPr/>
        </p:nvSpPr>
        <p:spPr>
          <a:xfrm>
            <a:off x="4773168" y="23865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4" name="Skill text 2.5"/>
          <p:cNvSpPr txBox="1"/>
          <p:nvPr/>
        </p:nvSpPr>
        <p:spPr>
          <a:xfrm>
            <a:off x="5166360" y="2286000"/>
            <a:ext cx="3383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Managing source switching and element transfers</a:t>
            </a:r>
            <a:endParaRPr lang="en-US" sz="1400" dirty="0"/>
          </a:p>
        </p:txBody>
      </p:sp>
      <p:sp>
        <p:nvSpPr>
          <p:cNvPr id="25" name="Skill 2.6"/>
          <p:cNvSpPr/>
          <p:nvPr/>
        </p:nvSpPr>
        <p:spPr>
          <a:xfrm>
            <a:off x="4663440" y="2852928"/>
            <a:ext cx="4023360" cy="493776"/>
          </a:xfrm>
          <a:prstGeom prst="roundRect">
            <a:avLst>
              <a:gd name="adj" fmla="val 14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Skill number circle 2.6"/>
          <p:cNvSpPr/>
          <p:nvPr/>
        </p:nvSpPr>
        <p:spPr>
          <a:xfrm>
            <a:off x="4773168" y="2953512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Skill number 2.6"/>
          <p:cNvSpPr txBox="1"/>
          <p:nvPr/>
        </p:nvSpPr>
        <p:spPr>
          <a:xfrm>
            <a:off x="4773168" y="2953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8" name="Skill text 2.6"/>
          <p:cNvSpPr txBox="1"/>
          <p:nvPr/>
        </p:nvSpPr>
        <p:spPr>
          <a:xfrm>
            <a:off x="5166360" y="2852928"/>
            <a:ext cx="3383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Conforming and checking finalized product</a:t>
            </a:r>
            <a:endParaRPr lang="en-US" sz="1400" dirty="0"/>
          </a:p>
        </p:txBody>
      </p:sp>
      <p:sp>
        <p:nvSpPr>
          <p:cNvPr id="29" name="Skill 2.7"/>
          <p:cNvSpPr/>
          <p:nvPr/>
        </p:nvSpPr>
        <p:spPr>
          <a:xfrm>
            <a:off x="4663440" y="3419856"/>
            <a:ext cx="4023360" cy="493776"/>
          </a:xfrm>
          <a:prstGeom prst="roundRect">
            <a:avLst>
              <a:gd name="adj" fmla="val 14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Skill number circle 2.7"/>
          <p:cNvSpPr/>
          <p:nvPr/>
        </p:nvSpPr>
        <p:spPr>
          <a:xfrm>
            <a:off x="4773168" y="3520440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Skill number 2.7"/>
          <p:cNvSpPr txBox="1"/>
          <p:nvPr/>
        </p:nvSpPr>
        <p:spPr>
          <a:xfrm>
            <a:off x="4773168" y="3520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7</a:t>
            </a:r>
            <a:endParaRPr lang="en-US" sz="1200" dirty="0"/>
          </a:p>
        </p:txBody>
      </p:sp>
      <p:sp>
        <p:nvSpPr>
          <p:cNvPr id="32" name="Skill text 2.7"/>
          <p:cNvSpPr txBox="1"/>
          <p:nvPr/>
        </p:nvSpPr>
        <p:spPr>
          <a:xfrm>
            <a:off x="5166360" y="3419856"/>
            <a:ext cx="3383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Carrying out live effects</a:t>
            </a:r>
            <a:endParaRPr lang="en-US" sz="1400" dirty="0"/>
          </a:p>
        </p:txBody>
      </p:sp>
      <p:sp>
        <p:nvSpPr>
          <p:cNvPr id="33" name="Skill 2.8"/>
          <p:cNvSpPr/>
          <p:nvPr/>
        </p:nvSpPr>
        <p:spPr>
          <a:xfrm>
            <a:off x="4663440" y="3986784"/>
            <a:ext cx="4023360" cy="493776"/>
          </a:xfrm>
          <a:prstGeom prst="roundRect">
            <a:avLst>
              <a:gd name="adj" fmla="val 148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Skill number circle 2.8"/>
          <p:cNvSpPr/>
          <p:nvPr/>
        </p:nvSpPr>
        <p:spPr>
          <a:xfrm>
            <a:off x="4773168" y="4087368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5" name="Skill number 2.8"/>
          <p:cNvSpPr txBox="1"/>
          <p:nvPr/>
        </p:nvSpPr>
        <p:spPr>
          <a:xfrm>
            <a:off x="4773168" y="408736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8</a:t>
            </a:r>
            <a:endParaRPr lang="en-US" sz="1200" dirty="0"/>
          </a:p>
        </p:txBody>
      </p:sp>
      <p:sp>
        <p:nvSpPr>
          <p:cNvPr id="36" name="Skill text 2.8"/>
          <p:cNvSpPr txBox="1"/>
          <p:nvPr/>
        </p:nvSpPr>
        <p:spPr>
          <a:xfrm>
            <a:off x="5166360" y="3986784"/>
            <a:ext cx="3383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Ensuring safe operations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Target Skills: Editing</a:t>
            </a:r>
            <a:endParaRPr lang="en-US" sz="3400" dirty="0"/>
          </a:p>
        </p:txBody>
      </p:sp>
      <p:sp>
        <p:nvSpPr>
          <p:cNvPr id="3" name="Skills banner 3"/>
          <p:cNvSpPr/>
          <p:nvPr/>
        </p:nvSpPr>
        <p:spPr>
          <a:xfrm>
            <a:off x="457200" y="1645920"/>
            <a:ext cx="8229600" cy="502920"/>
          </a:xfrm>
          <a:prstGeom prst="roundRect">
            <a:avLst>
              <a:gd name="adj" fmla="val 1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Skills banner text 3"/>
          <p:cNvSpPr txBox="1"/>
          <p:nvPr/>
        </p:nvSpPr>
        <p:spPr>
          <a:xfrm>
            <a:off x="685800" y="164592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Editing and Post-Production</a:t>
            </a:r>
            <a:endParaRPr lang="en-US" sz="1600" dirty="0"/>
          </a:p>
        </p:txBody>
      </p:sp>
      <p:sp>
        <p:nvSpPr>
          <p:cNvPr id="5" name="Skill 3.1"/>
          <p:cNvSpPr/>
          <p:nvPr/>
        </p:nvSpPr>
        <p:spPr>
          <a:xfrm>
            <a:off x="457200" y="2286000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Skill number circle 3.1"/>
          <p:cNvSpPr/>
          <p:nvPr/>
        </p:nvSpPr>
        <p:spPr>
          <a:xfrm>
            <a:off x="566928" y="2350008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kill number 3.1"/>
          <p:cNvSpPr txBox="1"/>
          <p:nvPr/>
        </p:nvSpPr>
        <p:spPr>
          <a:xfrm>
            <a:off x="566928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Skill text 3.1"/>
          <p:cNvSpPr txBox="1"/>
          <p:nvPr/>
        </p:nvSpPr>
        <p:spPr>
          <a:xfrm>
            <a:off x="960120" y="228600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Seizing on and processing production information</a:t>
            </a:r>
            <a:endParaRPr lang="en-US" sz="1400" dirty="0"/>
          </a:p>
        </p:txBody>
      </p:sp>
      <p:sp>
        <p:nvSpPr>
          <p:cNvPr id="9" name="Skill 3.2"/>
          <p:cNvSpPr/>
          <p:nvPr/>
        </p:nvSpPr>
        <p:spPr>
          <a:xfrm>
            <a:off x="457200" y="2779776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Skill number circle 3.2"/>
          <p:cNvSpPr/>
          <p:nvPr/>
        </p:nvSpPr>
        <p:spPr>
          <a:xfrm>
            <a:off x="566928" y="2843784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Skill number 3.2"/>
          <p:cNvSpPr txBox="1"/>
          <p:nvPr/>
        </p:nvSpPr>
        <p:spPr>
          <a:xfrm>
            <a:off x="566928" y="28437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Skill text 3.2"/>
          <p:cNvSpPr txBox="1"/>
          <p:nvPr/>
        </p:nvSpPr>
        <p:spPr>
          <a:xfrm>
            <a:off x="960120" y="2779776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Setting up equipment</a:t>
            </a:r>
            <a:endParaRPr lang="en-US" sz="1400" dirty="0"/>
          </a:p>
        </p:txBody>
      </p:sp>
      <p:sp>
        <p:nvSpPr>
          <p:cNvPr id="13" name="Skill 3.3"/>
          <p:cNvSpPr/>
          <p:nvPr/>
        </p:nvSpPr>
        <p:spPr>
          <a:xfrm>
            <a:off x="457200" y="3273552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kill number circle 3.3"/>
          <p:cNvSpPr/>
          <p:nvPr/>
        </p:nvSpPr>
        <p:spPr>
          <a:xfrm>
            <a:off x="566928" y="3337560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Skill number 3.3"/>
          <p:cNvSpPr txBox="1"/>
          <p:nvPr/>
        </p:nvSpPr>
        <p:spPr>
          <a:xfrm>
            <a:off x="566928" y="33375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Skill text 3.3"/>
          <p:cNvSpPr txBox="1"/>
          <p:nvPr/>
        </p:nvSpPr>
        <p:spPr>
          <a:xfrm>
            <a:off x="960120" y="3273552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Analyzing and sorting images and sounds</a:t>
            </a:r>
            <a:endParaRPr lang="en-US" sz="1400" dirty="0"/>
          </a:p>
        </p:txBody>
      </p:sp>
      <p:sp>
        <p:nvSpPr>
          <p:cNvPr id="17" name="Skill 3.4"/>
          <p:cNvSpPr/>
          <p:nvPr/>
        </p:nvSpPr>
        <p:spPr>
          <a:xfrm>
            <a:off x="457200" y="3767328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Skill number circle 3.4"/>
          <p:cNvSpPr/>
          <p:nvPr/>
        </p:nvSpPr>
        <p:spPr>
          <a:xfrm>
            <a:off x="566928" y="3831336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Skill number 3.4"/>
          <p:cNvSpPr txBox="1"/>
          <p:nvPr/>
        </p:nvSpPr>
        <p:spPr>
          <a:xfrm>
            <a:off x="566928" y="38313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0" name="Skill text 3.4"/>
          <p:cNvSpPr txBox="1"/>
          <p:nvPr/>
        </p:nvSpPr>
        <p:spPr>
          <a:xfrm>
            <a:off x="960120" y="3767328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Sharing and pooling project resources</a:t>
            </a:r>
            <a:endParaRPr lang="en-US" sz="1400" dirty="0"/>
          </a:p>
        </p:txBody>
      </p:sp>
      <p:sp>
        <p:nvSpPr>
          <p:cNvPr id="21" name="Skill 3.5"/>
          <p:cNvSpPr/>
          <p:nvPr/>
        </p:nvSpPr>
        <p:spPr>
          <a:xfrm>
            <a:off x="457200" y="4261104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Skill number circle 3.5"/>
          <p:cNvSpPr/>
          <p:nvPr/>
        </p:nvSpPr>
        <p:spPr>
          <a:xfrm>
            <a:off x="566928" y="4325112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Skill number 3.5"/>
          <p:cNvSpPr txBox="1"/>
          <p:nvPr/>
        </p:nvSpPr>
        <p:spPr>
          <a:xfrm>
            <a:off x="566928" y="43251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4" name="Skill text 3.5"/>
          <p:cNvSpPr txBox="1"/>
          <p:nvPr/>
        </p:nvSpPr>
        <p:spPr>
          <a:xfrm>
            <a:off x="960120" y="4261104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Designing and building editing using storytelling techniques</a:t>
            </a:r>
            <a:endParaRPr lang="en-US" sz="1400" dirty="0"/>
          </a:p>
        </p:txBody>
      </p:sp>
      <p:sp>
        <p:nvSpPr>
          <p:cNvPr id="25" name="Skill 3.6"/>
          <p:cNvSpPr/>
          <p:nvPr/>
        </p:nvSpPr>
        <p:spPr>
          <a:xfrm>
            <a:off x="4663440" y="2286000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Skill number circle 3.6"/>
          <p:cNvSpPr/>
          <p:nvPr/>
        </p:nvSpPr>
        <p:spPr>
          <a:xfrm>
            <a:off x="4773168" y="2350008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Skill number 3.6"/>
          <p:cNvSpPr txBox="1"/>
          <p:nvPr/>
        </p:nvSpPr>
        <p:spPr>
          <a:xfrm>
            <a:off x="4773168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8" name="Skill text 3.6"/>
          <p:cNvSpPr txBox="1"/>
          <p:nvPr/>
        </p:nvSpPr>
        <p:spPr>
          <a:xfrm>
            <a:off x="5166360" y="228600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Preparing soundtrack for mixing</a:t>
            </a:r>
            <a:endParaRPr lang="en-US" sz="1400" dirty="0"/>
          </a:p>
        </p:txBody>
      </p:sp>
      <p:sp>
        <p:nvSpPr>
          <p:cNvPr id="29" name="Skill 3.7"/>
          <p:cNvSpPr/>
          <p:nvPr/>
        </p:nvSpPr>
        <p:spPr>
          <a:xfrm>
            <a:off x="4663440" y="2779776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Skill number circle 3.7"/>
          <p:cNvSpPr/>
          <p:nvPr/>
        </p:nvSpPr>
        <p:spPr>
          <a:xfrm>
            <a:off x="4773168" y="2843784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Skill number 3.7"/>
          <p:cNvSpPr txBox="1"/>
          <p:nvPr/>
        </p:nvSpPr>
        <p:spPr>
          <a:xfrm>
            <a:off x="4773168" y="28437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7</a:t>
            </a:r>
            <a:endParaRPr lang="en-US" sz="1200" dirty="0"/>
          </a:p>
        </p:txBody>
      </p:sp>
      <p:sp>
        <p:nvSpPr>
          <p:cNvPr id="32" name="Skill text 3.7"/>
          <p:cNvSpPr txBox="1"/>
          <p:nvPr/>
        </p:nvSpPr>
        <p:spPr>
          <a:xfrm>
            <a:off x="5166360" y="2779776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Preparing and implementing compositing</a:t>
            </a:r>
            <a:endParaRPr lang="en-US" sz="1400" dirty="0"/>
          </a:p>
        </p:txBody>
      </p:sp>
      <p:sp>
        <p:nvSpPr>
          <p:cNvPr id="33" name="Skill 3.8"/>
          <p:cNvSpPr/>
          <p:nvPr/>
        </p:nvSpPr>
        <p:spPr>
          <a:xfrm>
            <a:off x="4663440" y="3273552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Skill number circle 3.8"/>
          <p:cNvSpPr/>
          <p:nvPr/>
        </p:nvSpPr>
        <p:spPr>
          <a:xfrm>
            <a:off x="4773168" y="3337560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5" name="Skill number 3.8"/>
          <p:cNvSpPr txBox="1"/>
          <p:nvPr/>
        </p:nvSpPr>
        <p:spPr>
          <a:xfrm>
            <a:off x="4773168" y="33375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8</a:t>
            </a:r>
            <a:endParaRPr lang="en-US" sz="1200" dirty="0"/>
          </a:p>
        </p:txBody>
      </p:sp>
      <p:sp>
        <p:nvSpPr>
          <p:cNvPr id="36" name="Skill text 3.8"/>
          <p:cNvSpPr txBox="1"/>
          <p:nvPr/>
        </p:nvSpPr>
        <p:spPr>
          <a:xfrm>
            <a:off x="5166360" y="3273552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Composing multilayer sequences</a:t>
            </a:r>
            <a:endParaRPr lang="en-US" sz="1400" dirty="0"/>
          </a:p>
        </p:txBody>
      </p:sp>
      <p:sp>
        <p:nvSpPr>
          <p:cNvPr id="37" name="Skill 3.9"/>
          <p:cNvSpPr/>
          <p:nvPr/>
        </p:nvSpPr>
        <p:spPr>
          <a:xfrm>
            <a:off x="4663440" y="3767328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8" name="Skill number circle 3.9"/>
          <p:cNvSpPr/>
          <p:nvPr/>
        </p:nvSpPr>
        <p:spPr>
          <a:xfrm>
            <a:off x="4773168" y="3831336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9" name="Skill number 3.9"/>
          <p:cNvSpPr txBox="1"/>
          <p:nvPr/>
        </p:nvSpPr>
        <p:spPr>
          <a:xfrm>
            <a:off x="4773168" y="38313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9</a:t>
            </a:r>
            <a:endParaRPr lang="en-US" sz="1200" dirty="0"/>
          </a:p>
        </p:txBody>
      </p:sp>
      <p:sp>
        <p:nvSpPr>
          <p:cNvPr id="40" name="Skill text 3.9"/>
          <p:cNvSpPr txBox="1"/>
          <p:nvPr/>
        </p:nvSpPr>
        <p:spPr>
          <a:xfrm>
            <a:off x="5166360" y="3767328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Conforming after editing</a:t>
            </a:r>
            <a:endParaRPr lang="en-US" sz="1400" dirty="0"/>
          </a:p>
        </p:txBody>
      </p:sp>
      <p:sp>
        <p:nvSpPr>
          <p:cNvPr id="41" name="Skill 3.10"/>
          <p:cNvSpPr/>
          <p:nvPr/>
        </p:nvSpPr>
        <p:spPr>
          <a:xfrm>
            <a:off x="4663440" y="4261104"/>
            <a:ext cx="4023360" cy="420624"/>
          </a:xfrm>
          <a:prstGeom prst="roundRect">
            <a:avLst>
              <a:gd name="adj" fmla="val 173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2" name="Skill number circle 3.10"/>
          <p:cNvSpPr/>
          <p:nvPr/>
        </p:nvSpPr>
        <p:spPr>
          <a:xfrm>
            <a:off x="4773168" y="4325112"/>
            <a:ext cx="292608" cy="29260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3" name="Skill number 3.10"/>
          <p:cNvSpPr txBox="1"/>
          <p:nvPr/>
        </p:nvSpPr>
        <p:spPr>
          <a:xfrm>
            <a:off x="4773168" y="43251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10</a:t>
            </a:r>
            <a:endParaRPr lang="en-US" sz="1200" dirty="0"/>
          </a:p>
        </p:txBody>
      </p:sp>
      <p:sp>
        <p:nvSpPr>
          <p:cNvPr id="44" name="Skill text 3.10"/>
          <p:cNvSpPr txBox="1"/>
          <p:nvPr/>
        </p:nvSpPr>
        <p:spPr>
          <a:xfrm>
            <a:off x="5166360" y="4261104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Carrying out finishing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Subjects and hours</a:t>
            </a:r>
            <a:endParaRPr lang="en-US" sz="3400" dirty="0"/>
          </a:p>
        </p:txBody>
      </p:sp>
      <p:graphicFrame>
        <p:nvGraphicFramePr>
          <p:cNvPr id="8" name="Hour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91640"/>
          <a:ext cx="822960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1371600"/>
                <a:gridCol w="1371600"/>
                <a:gridCol w="137160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Subject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E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Sound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E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Editing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E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TIEE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E35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Audiovisual and artistic culture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480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480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360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English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90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90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90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Economics and management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90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90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90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Applied physical sciences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240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240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240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Equipment and media technology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300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300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420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Implementation techniques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660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660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</a:rPr>
                        <a:t>660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Total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1A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1860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1A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1860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1A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1860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1A1A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Implementation Techniques (TMO)</a:t>
            </a:r>
            <a:endParaRPr lang="en-US" sz="3400" dirty="0"/>
          </a:p>
        </p:txBody>
      </p:sp>
      <p:sp>
        <p:nvSpPr>
          <p:cNvPr id="3" name="TMO card 1"/>
          <p:cNvSpPr/>
          <p:nvPr/>
        </p:nvSpPr>
        <p:spPr>
          <a:xfrm>
            <a:off x="457200" y="1645920"/>
            <a:ext cx="3977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MO icon 1 circle"/>
          <p:cNvSpPr/>
          <p:nvPr/>
        </p:nvSpPr>
        <p:spPr>
          <a:xfrm>
            <a:off x="594360" y="1755648"/>
            <a:ext cx="365760" cy="3657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TMO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9458" y="1850746"/>
            <a:ext cx="175565" cy="175565"/>
          </a:xfrm>
          <a:prstGeom prst="rect">
            <a:avLst/>
          </a:prstGeom>
        </p:spPr>
      </p:pic>
      <p:sp>
        <p:nvSpPr>
          <p:cNvPr id="6" name="TMO label 1"/>
          <p:cNvSpPr txBox="1"/>
          <p:nvPr/>
        </p:nvSpPr>
        <p:spPr>
          <a:xfrm>
            <a:off x="1097280" y="175564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Project preparation</a:t>
            </a:r>
            <a:endParaRPr lang="en-US" sz="1600" dirty="0"/>
          </a:p>
        </p:txBody>
      </p:sp>
      <p:sp>
        <p:nvSpPr>
          <p:cNvPr id="7" name="TMO text 1"/>
          <p:cNvSpPr txBox="1"/>
          <p:nvPr/>
        </p:nvSpPr>
        <p:spPr>
          <a:xfrm>
            <a:off x="594360" y="2194560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Choosing equipment based on artistic, technical and budgetary constraints.</a:t>
            </a:r>
            <a:endParaRPr lang="en-US" sz="1400" dirty="0"/>
          </a:p>
        </p:txBody>
      </p:sp>
      <p:sp>
        <p:nvSpPr>
          <p:cNvPr id="8" name="TMO card 2"/>
          <p:cNvSpPr/>
          <p:nvPr/>
        </p:nvSpPr>
        <p:spPr>
          <a:xfrm>
            <a:off x="4709160" y="1645920"/>
            <a:ext cx="3977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MO icon 2 circle"/>
          <p:cNvSpPr/>
          <p:nvPr/>
        </p:nvSpPr>
        <p:spPr>
          <a:xfrm>
            <a:off x="4846320" y="1755648"/>
            <a:ext cx="365760" cy="3657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TMO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418" y="1850746"/>
            <a:ext cx="175565" cy="175565"/>
          </a:xfrm>
          <a:prstGeom prst="rect">
            <a:avLst/>
          </a:prstGeom>
        </p:spPr>
      </p:pic>
      <p:sp>
        <p:nvSpPr>
          <p:cNvPr id="11" name="TMO label 2"/>
          <p:cNvSpPr txBox="1"/>
          <p:nvPr/>
        </p:nvSpPr>
        <p:spPr>
          <a:xfrm>
            <a:off x="5349240" y="175564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Equipment setup and operation</a:t>
            </a:r>
            <a:endParaRPr lang="en-US" sz="1600" dirty="0"/>
          </a:p>
        </p:txBody>
      </p:sp>
      <p:sp>
        <p:nvSpPr>
          <p:cNvPr id="12" name="TMO text 2"/>
          <p:cNvSpPr txBox="1"/>
          <p:nvPr/>
        </p:nvSpPr>
        <p:spPr>
          <a:xfrm>
            <a:off x="4846320" y="2194560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Installation, configuration, cabling, network management, file transfers, etc.</a:t>
            </a:r>
            <a:endParaRPr lang="en-US" sz="1400" dirty="0"/>
          </a:p>
        </p:txBody>
      </p:sp>
      <p:sp>
        <p:nvSpPr>
          <p:cNvPr id="13" name="TMO card 3"/>
          <p:cNvSpPr/>
          <p:nvPr/>
        </p:nvSpPr>
        <p:spPr>
          <a:xfrm>
            <a:off x="457200" y="3200400"/>
            <a:ext cx="3977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MO icon 3 circle"/>
          <p:cNvSpPr/>
          <p:nvPr/>
        </p:nvSpPr>
        <p:spPr>
          <a:xfrm>
            <a:off x="594360" y="3310128"/>
            <a:ext cx="365760" cy="3657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TMO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458" y="3405226"/>
            <a:ext cx="175565" cy="175565"/>
          </a:xfrm>
          <a:prstGeom prst="rect">
            <a:avLst/>
          </a:prstGeom>
        </p:spPr>
      </p:pic>
      <p:sp>
        <p:nvSpPr>
          <p:cNvPr id="16" name="TMO label 3"/>
          <p:cNvSpPr txBox="1"/>
          <p:nvPr/>
        </p:nvSpPr>
        <p:spPr>
          <a:xfrm>
            <a:off x="1097280" y="331012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Technical finishing</a:t>
            </a:r>
            <a:endParaRPr lang="en-US" sz="1600" dirty="0"/>
          </a:p>
        </p:txBody>
      </p:sp>
      <p:sp>
        <p:nvSpPr>
          <p:cNvPr id="17" name="TMO text 3"/>
          <p:cNvSpPr txBox="1"/>
          <p:nvPr/>
        </p:nvSpPr>
        <p:spPr>
          <a:xfrm>
            <a:off x="594360" y="3749040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Editing and post-production option: preparing editing elements, image finishing (effects, compositing), editing and sound mixing, sound reinforcement.</a:t>
            </a:r>
            <a:endParaRPr lang="en-US" sz="1400" dirty="0"/>
          </a:p>
        </p:txBody>
      </p:sp>
      <p:sp>
        <p:nvSpPr>
          <p:cNvPr id="18" name="TMO card 4"/>
          <p:cNvSpPr/>
          <p:nvPr/>
        </p:nvSpPr>
        <p:spPr>
          <a:xfrm>
            <a:off x="4709160" y="3200400"/>
            <a:ext cx="3977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TMO icon 4 circle"/>
          <p:cNvSpPr/>
          <p:nvPr/>
        </p:nvSpPr>
        <p:spPr>
          <a:xfrm>
            <a:off x="4846320" y="3310128"/>
            <a:ext cx="365760" cy="3657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TMO 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18" y="3405226"/>
            <a:ext cx="175565" cy="175565"/>
          </a:xfrm>
          <a:prstGeom prst="rect">
            <a:avLst/>
          </a:prstGeom>
        </p:spPr>
      </p:pic>
      <p:sp>
        <p:nvSpPr>
          <p:cNvPr id="21" name="TMO label 4"/>
          <p:cNvSpPr txBox="1"/>
          <p:nvPr/>
        </p:nvSpPr>
        <p:spPr>
          <a:xfrm>
            <a:off x="5349240" y="331012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Coordination and maintenance</a:t>
            </a:r>
            <a:endParaRPr lang="en-US" sz="1600" dirty="0"/>
          </a:p>
        </p:txBody>
      </p:sp>
      <p:sp>
        <p:nvSpPr>
          <p:cNvPr id="22" name="TMO text 4"/>
          <p:cNvSpPr txBox="1"/>
          <p:nvPr/>
        </p:nvSpPr>
        <p:spPr>
          <a:xfrm>
            <a:off x="4846320" y="3749040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Equipment engineering and operation option: specification, technical coordination, equipment operation, preventive and corrective maintenance, signal and stream quality.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Equipment &amp; Media Technology (TES)</a:t>
            </a:r>
            <a:endParaRPr lang="en-US" sz="3400" dirty="0"/>
          </a:p>
        </p:txBody>
      </p:sp>
      <p:sp>
        <p:nvSpPr>
          <p:cNvPr id="3" name="TES row 1"/>
          <p:cNvSpPr/>
          <p:nvPr/>
        </p:nvSpPr>
        <p:spPr>
          <a:xfrm>
            <a:off x="457200" y="1691640"/>
            <a:ext cx="822960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S icon 1 circle"/>
          <p:cNvSpPr/>
          <p:nvPr/>
        </p:nvSpPr>
        <p:spPr>
          <a:xfrm>
            <a:off x="640080" y="18973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TES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39" y="2028139"/>
            <a:ext cx="241402" cy="241402"/>
          </a:xfrm>
          <a:prstGeom prst="rect">
            <a:avLst/>
          </a:prstGeom>
        </p:spPr>
      </p:pic>
      <p:sp>
        <p:nvSpPr>
          <p:cNvPr id="6" name="TES label 1"/>
          <p:cNvSpPr txBox="1"/>
          <p:nvPr/>
        </p:nvSpPr>
        <p:spPr>
          <a:xfrm>
            <a:off x="1371600" y="16916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Equipment use</a:t>
            </a:r>
            <a:endParaRPr lang="en-US" sz="1600" dirty="0"/>
          </a:p>
        </p:txBody>
      </p:sp>
      <p:sp>
        <p:nvSpPr>
          <p:cNvPr id="7" name="TES text 1"/>
          <p:cNvSpPr txBox="1"/>
          <p:nvPr/>
        </p:nvSpPr>
        <p:spPr>
          <a:xfrm>
            <a:off x="3657600" y="169164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Audio signal processing, digital processing chain, digital video, recording formats and media.</a:t>
            </a:r>
            <a:endParaRPr lang="en-US" sz="1400" dirty="0"/>
          </a:p>
        </p:txBody>
      </p:sp>
      <p:sp>
        <p:nvSpPr>
          <p:cNvPr id="8" name="TES row 2"/>
          <p:cNvSpPr/>
          <p:nvPr/>
        </p:nvSpPr>
        <p:spPr>
          <a:xfrm>
            <a:off x="457200" y="2743200"/>
            <a:ext cx="822960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S icon 2 circle"/>
          <p:cNvSpPr/>
          <p:nvPr/>
        </p:nvSpPr>
        <p:spPr>
          <a:xfrm>
            <a:off x="640080" y="29489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TES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39" y="3079699"/>
            <a:ext cx="241402" cy="241402"/>
          </a:xfrm>
          <a:prstGeom prst="rect">
            <a:avLst/>
          </a:prstGeom>
        </p:spPr>
      </p:pic>
      <p:sp>
        <p:nvSpPr>
          <p:cNvPr id="11" name="TES label 2"/>
          <p:cNvSpPr txBox="1"/>
          <p:nvPr/>
        </p:nvSpPr>
        <p:spPr>
          <a:xfrm>
            <a:off x="1371600" y="27432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Knowledge of technologies</a:t>
            </a:r>
            <a:endParaRPr lang="en-US" sz="1600" dirty="0"/>
          </a:p>
        </p:txBody>
      </p:sp>
      <p:sp>
        <p:nvSpPr>
          <p:cNvPr id="12" name="TES text 2"/>
          <p:cNvSpPr txBox="1"/>
          <p:nvPr/>
        </p:nvSpPr>
        <p:spPr>
          <a:xfrm>
            <a:off x="3657600" y="274320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Signal transmission and digital techniques, audio and video stream synchronization, concepts of encoding and decoding information.</a:t>
            </a:r>
            <a:endParaRPr lang="en-US" sz="1400" dirty="0"/>
          </a:p>
        </p:txBody>
      </p:sp>
      <p:sp>
        <p:nvSpPr>
          <p:cNvPr id="13" name="TES row 3"/>
          <p:cNvSpPr/>
          <p:nvPr/>
        </p:nvSpPr>
        <p:spPr>
          <a:xfrm>
            <a:off x="457200" y="3794760"/>
            <a:ext cx="822960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S icon 3 circle"/>
          <p:cNvSpPr/>
          <p:nvPr/>
        </p:nvSpPr>
        <p:spPr>
          <a:xfrm>
            <a:off x="640080" y="400050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TES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39" y="4131259"/>
            <a:ext cx="241402" cy="241402"/>
          </a:xfrm>
          <a:prstGeom prst="rect">
            <a:avLst/>
          </a:prstGeom>
        </p:spPr>
      </p:pic>
      <p:sp>
        <p:nvSpPr>
          <p:cNvPr id="16" name="TES label 3"/>
          <p:cNvSpPr txBox="1"/>
          <p:nvPr/>
        </p:nvSpPr>
        <p:spPr>
          <a:xfrm>
            <a:off x="1371600" y="37947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Maintenance and operation</a:t>
            </a:r>
            <a:endParaRPr lang="en-US" sz="1600" dirty="0"/>
          </a:p>
        </p:txBody>
      </p:sp>
      <p:sp>
        <p:nvSpPr>
          <p:cNvPr id="17" name="TES text 3"/>
          <p:cNvSpPr txBox="1"/>
          <p:nvPr/>
        </p:nvSpPr>
        <p:spPr>
          <a:xfrm>
            <a:off x="3657600" y="379476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Selection, installation, configuration, upkeep and checking of camera, sound, editing and broadcast equipment, etc.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Applied Physical Sciences</a:t>
            </a:r>
            <a:endParaRPr lang="en-US" sz="3400" dirty="0"/>
          </a:p>
        </p:txBody>
      </p:sp>
      <p:sp>
        <p:nvSpPr>
          <p:cNvPr id="3" name="Science card 1"/>
          <p:cNvSpPr/>
          <p:nvPr/>
        </p:nvSpPr>
        <p:spPr>
          <a:xfrm>
            <a:off x="457200" y="1691640"/>
            <a:ext cx="2590800" cy="3017520"/>
          </a:xfrm>
          <a:prstGeom prst="roundRect">
            <a:avLst>
              <a:gd name="adj" fmla="val 28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cience icon 1 circle"/>
          <p:cNvSpPr/>
          <p:nvPr/>
        </p:nvSpPr>
        <p:spPr>
          <a:xfrm>
            <a:off x="685800" y="19202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Science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1" y="2086661"/>
            <a:ext cx="307238" cy="307238"/>
          </a:xfrm>
          <a:prstGeom prst="rect">
            <a:avLst/>
          </a:prstGeom>
        </p:spPr>
      </p:pic>
      <p:sp>
        <p:nvSpPr>
          <p:cNvPr id="6" name="Science label 1"/>
          <p:cNvSpPr txBox="1"/>
          <p:nvPr/>
        </p:nvSpPr>
        <p:spPr>
          <a:xfrm>
            <a:off x="685800" y="2743200"/>
            <a:ext cx="213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Electricity and electronics</a:t>
            </a:r>
            <a:endParaRPr lang="en-US" sz="1800" dirty="0"/>
          </a:p>
        </p:txBody>
      </p:sp>
      <p:sp>
        <p:nvSpPr>
          <p:cNvPr id="7" name="Science text 1"/>
          <p:cNvSpPr txBox="1"/>
          <p:nvPr/>
        </p:nvSpPr>
        <p:spPr>
          <a:xfrm>
            <a:off x="685800" y="3429000"/>
            <a:ext cx="213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Circuit basics, components, analog and digital signals.</a:t>
            </a:r>
            <a:endParaRPr lang="en-US" sz="1400" dirty="0"/>
          </a:p>
        </p:txBody>
      </p:sp>
      <p:sp>
        <p:nvSpPr>
          <p:cNvPr id="8" name="Science card 2"/>
          <p:cNvSpPr/>
          <p:nvPr/>
        </p:nvSpPr>
        <p:spPr>
          <a:xfrm>
            <a:off x="3276600" y="1691640"/>
            <a:ext cx="2590800" cy="3017520"/>
          </a:xfrm>
          <a:prstGeom prst="roundRect">
            <a:avLst>
              <a:gd name="adj" fmla="val 28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cience icon 2 circle"/>
          <p:cNvSpPr/>
          <p:nvPr/>
        </p:nvSpPr>
        <p:spPr>
          <a:xfrm>
            <a:off x="3505200" y="19202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Science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621" y="2086661"/>
            <a:ext cx="307238" cy="307238"/>
          </a:xfrm>
          <a:prstGeom prst="rect">
            <a:avLst/>
          </a:prstGeom>
        </p:spPr>
      </p:pic>
      <p:sp>
        <p:nvSpPr>
          <p:cNvPr id="11" name="Science label 2"/>
          <p:cNvSpPr txBox="1"/>
          <p:nvPr/>
        </p:nvSpPr>
        <p:spPr>
          <a:xfrm>
            <a:off x="3505200" y="2743200"/>
            <a:ext cx="213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Optics and light</a:t>
            </a:r>
            <a:endParaRPr lang="en-US" sz="1800" dirty="0"/>
          </a:p>
        </p:txBody>
      </p:sp>
      <p:sp>
        <p:nvSpPr>
          <p:cNvPr id="12" name="Science text 2"/>
          <p:cNvSpPr txBox="1"/>
          <p:nvPr/>
        </p:nvSpPr>
        <p:spPr>
          <a:xfrm>
            <a:off x="3505200" y="3429000"/>
            <a:ext cx="213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Study of light, colorimetry, image formation, sensors and lenses.</a:t>
            </a:r>
            <a:endParaRPr lang="en-US" sz="1400" dirty="0"/>
          </a:p>
        </p:txBody>
      </p:sp>
      <p:sp>
        <p:nvSpPr>
          <p:cNvPr id="13" name="Science card 3"/>
          <p:cNvSpPr/>
          <p:nvPr/>
        </p:nvSpPr>
        <p:spPr>
          <a:xfrm>
            <a:off x="6096000" y="1691640"/>
            <a:ext cx="2590800" cy="3017520"/>
          </a:xfrm>
          <a:prstGeom prst="roundRect">
            <a:avLst>
              <a:gd name="adj" fmla="val 28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cience icon 3 circle"/>
          <p:cNvSpPr/>
          <p:nvPr/>
        </p:nvSpPr>
        <p:spPr>
          <a:xfrm>
            <a:off x="6324600" y="19202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Science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021" y="2086661"/>
            <a:ext cx="307238" cy="307238"/>
          </a:xfrm>
          <a:prstGeom prst="rect">
            <a:avLst/>
          </a:prstGeom>
        </p:spPr>
      </p:pic>
      <p:sp>
        <p:nvSpPr>
          <p:cNvPr id="16" name="Science label 3"/>
          <p:cNvSpPr txBox="1"/>
          <p:nvPr/>
        </p:nvSpPr>
        <p:spPr>
          <a:xfrm>
            <a:off x="6324600" y="2743200"/>
            <a:ext cx="213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Acoustics</a:t>
            </a:r>
            <a:endParaRPr lang="en-US" sz="1800" dirty="0"/>
          </a:p>
        </p:txBody>
      </p:sp>
      <p:sp>
        <p:nvSpPr>
          <p:cNvPr id="17" name="Science text 3"/>
          <p:cNvSpPr txBox="1"/>
          <p:nvPr/>
        </p:nvSpPr>
        <p:spPr>
          <a:xfrm>
            <a:off x="6324600" y="3429000"/>
            <a:ext cx="213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Sound propagation, audio signal processing, sound reinforcement, microphones, speakers, and capture and broadcast techniques.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Audiovisual and Artistic Culture</a:t>
            </a:r>
            <a:endParaRPr lang="en-US" sz="3400" dirty="0"/>
          </a:p>
        </p:txBody>
      </p:sp>
      <p:sp>
        <p:nvSpPr>
          <p:cNvPr id="3" name="Culture row 1"/>
          <p:cNvSpPr/>
          <p:nvPr/>
        </p:nvSpPr>
        <p:spPr>
          <a:xfrm>
            <a:off x="457200" y="1691640"/>
            <a:ext cx="5074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ulture icon 1 circle"/>
          <p:cNvSpPr/>
          <p:nvPr/>
        </p:nvSpPr>
        <p:spPr>
          <a:xfrm>
            <a:off x="640080" y="19202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Culture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2039112"/>
            <a:ext cx="219456" cy="219456"/>
          </a:xfrm>
          <a:prstGeom prst="rect">
            <a:avLst/>
          </a:prstGeom>
        </p:spPr>
      </p:pic>
      <p:sp>
        <p:nvSpPr>
          <p:cNvPr id="6" name="Culture label 1"/>
          <p:cNvSpPr txBox="1"/>
          <p:nvPr/>
        </p:nvSpPr>
        <p:spPr>
          <a:xfrm>
            <a:off x="1280160" y="176479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Works and authors</a:t>
            </a:r>
            <a:endParaRPr lang="en-US" sz="1500" dirty="0"/>
          </a:p>
        </p:txBody>
      </p:sp>
      <p:sp>
        <p:nvSpPr>
          <p:cNvPr id="7" name="Culture text 1"/>
          <p:cNvSpPr txBox="1"/>
          <p:nvPr/>
        </p:nvSpPr>
        <p:spPr>
          <a:xfrm>
            <a:off x="1280160" y="205740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Analysis of films, programs, documentaries, sound works, photographs, etc.</a:t>
            </a:r>
            <a:endParaRPr lang="en-US" sz="1400" dirty="0"/>
          </a:p>
        </p:txBody>
      </p:sp>
      <p:sp>
        <p:nvSpPr>
          <p:cNvPr id="8" name="Culture row 2"/>
          <p:cNvSpPr/>
          <p:nvPr/>
        </p:nvSpPr>
        <p:spPr>
          <a:xfrm>
            <a:off x="457200" y="2743200"/>
            <a:ext cx="5074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ulture icon 2 circle"/>
          <p:cNvSpPr/>
          <p:nvPr/>
        </p:nvSpPr>
        <p:spPr>
          <a:xfrm>
            <a:off x="640080" y="297180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Culture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3090672"/>
            <a:ext cx="219456" cy="219456"/>
          </a:xfrm>
          <a:prstGeom prst="rect">
            <a:avLst/>
          </a:prstGeom>
        </p:spPr>
      </p:pic>
      <p:sp>
        <p:nvSpPr>
          <p:cNvPr id="11" name="Culture label 2"/>
          <p:cNvSpPr txBox="1"/>
          <p:nvPr/>
        </p:nvSpPr>
        <p:spPr>
          <a:xfrm>
            <a:off x="1280160" y="28163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History of arts and media</a:t>
            </a:r>
            <a:endParaRPr lang="en-US" sz="1500" dirty="0"/>
          </a:p>
        </p:txBody>
      </p:sp>
      <p:sp>
        <p:nvSpPr>
          <p:cNvPr id="12" name="Culture text 2"/>
          <p:cNvSpPr txBox="1"/>
          <p:nvPr/>
        </p:nvSpPr>
        <p:spPr>
          <a:xfrm>
            <a:off x="1280160" y="310896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Evolution of techniques, styles and artistic movements in audiovisual.</a:t>
            </a:r>
            <a:endParaRPr lang="en-US" sz="1400" dirty="0"/>
          </a:p>
        </p:txBody>
      </p:sp>
      <p:sp>
        <p:nvSpPr>
          <p:cNvPr id="13" name="Culture row 3"/>
          <p:cNvSpPr/>
          <p:nvPr/>
        </p:nvSpPr>
        <p:spPr>
          <a:xfrm>
            <a:off x="457200" y="3794760"/>
            <a:ext cx="5074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Culture icon 3 circle"/>
          <p:cNvSpPr/>
          <p:nvPr/>
        </p:nvSpPr>
        <p:spPr>
          <a:xfrm>
            <a:off x="640080" y="402336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Culture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4142232"/>
            <a:ext cx="219456" cy="219456"/>
          </a:xfrm>
          <a:prstGeom prst="rect">
            <a:avLst/>
          </a:prstGeom>
        </p:spPr>
      </p:pic>
      <p:sp>
        <p:nvSpPr>
          <p:cNvPr id="16" name="Culture label 3"/>
          <p:cNvSpPr txBox="1"/>
          <p:nvPr/>
        </p:nvSpPr>
        <p:spPr>
          <a:xfrm>
            <a:off x="1280160" y="386791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professional world</a:t>
            </a:r>
            <a:endParaRPr lang="en-US" sz="1500" dirty="0"/>
          </a:p>
        </p:txBody>
      </p:sp>
      <p:sp>
        <p:nvSpPr>
          <p:cNvPr id="17" name="Culture text 3"/>
          <p:cNvSpPr txBox="1"/>
          <p:nvPr/>
        </p:nvSpPr>
        <p:spPr>
          <a:xfrm>
            <a:off x="1280160" y="41605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Audiovisual landscape, broadcast and distribution channels, professions and industry challenges.</a:t>
            </a:r>
            <a:endParaRPr lang="en-US" sz="1400" dirty="0"/>
          </a:p>
        </p:txBody>
      </p:sp>
      <p:sp>
        <p:nvSpPr>
          <p:cNvPr id="18" name="Annual theme card"/>
          <p:cNvSpPr/>
          <p:nvPr/>
        </p:nvSpPr>
        <p:spPr>
          <a:xfrm>
            <a:off x="5715000" y="1691640"/>
            <a:ext cx="2971800" cy="3017520"/>
          </a:xfrm>
          <a:prstGeom prst="roundRect">
            <a:avLst>
              <a:gd name="adj" fmla="val 2462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9" name="Annual theme eyebrow"/>
          <p:cNvSpPr txBox="1"/>
          <p:nvPr/>
        </p:nvSpPr>
        <p:spPr>
          <a:xfrm>
            <a:off x="5943600" y="19202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ANNUAL THEME</a:t>
            </a:r>
            <a:endParaRPr lang="en-US" sz="1200" dirty="0"/>
          </a:p>
        </p:txBody>
      </p:sp>
      <p:sp>
        <p:nvSpPr>
          <p:cNvPr id="20" name="Annual theme year"/>
          <p:cNvSpPr txBox="1"/>
          <p:nvPr/>
        </p:nvSpPr>
        <p:spPr>
          <a:xfrm>
            <a:off x="5943600" y="228600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5200" dirty="0"/>
          </a:p>
        </p:txBody>
      </p:sp>
      <p:sp>
        <p:nvSpPr>
          <p:cNvPr id="21" name="Annual theme name"/>
          <p:cNvSpPr txBox="1"/>
          <p:nvPr/>
        </p:nvSpPr>
        <p:spPr>
          <a:xfrm>
            <a:off x="5943600" y="31546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5"/>
                </a:solidFill>
              </a:rPr>
              <a:t>“Animal, animalities”</a:t>
            </a:r>
            <a:endParaRPr lang="en-US" sz="1800" dirty="0"/>
          </a:p>
        </p:txBody>
      </p:sp>
      <p:sp>
        <p:nvSpPr>
          <p:cNvPr id="22" name="Annual theme text"/>
          <p:cNvSpPr txBox="1"/>
          <p:nvPr/>
        </p:nvSpPr>
        <p:spPr>
          <a:xfrm>
            <a:off x="5943600" y="36118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Each year a theme is set nationally, with an indicative bibliography and filmography to study.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Economics and Management</a:t>
            </a:r>
            <a:endParaRPr lang="en-US" sz="3400" dirty="0"/>
          </a:p>
        </p:txBody>
      </p:sp>
      <p:sp>
        <p:nvSpPr>
          <p:cNvPr id="3" name="Statement banner"/>
          <p:cNvSpPr/>
          <p:nvPr/>
        </p:nvSpPr>
        <p:spPr>
          <a:xfrm>
            <a:off x="457200" y="169164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Statement text"/>
          <p:cNvSpPr txBox="1"/>
          <p:nvPr/>
        </p:nvSpPr>
        <p:spPr>
          <a:xfrm>
            <a:off x="731520" y="169164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For all options: economics, law, management and communication applied to the audiovisual sector.</a:t>
            </a:r>
            <a:endParaRPr lang="en-US" sz="1800" dirty="0"/>
          </a:p>
        </p:txBody>
      </p:sp>
      <p:sp>
        <p:nvSpPr>
          <p:cNvPr id="5" name="Economics card 1"/>
          <p:cNvSpPr/>
          <p:nvPr/>
        </p:nvSpPr>
        <p:spPr>
          <a:xfrm>
            <a:off x="457200" y="2743200"/>
            <a:ext cx="2590800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Economics number 1"/>
          <p:cNvSpPr txBox="1"/>
          <p:nvPr/>
        </p:nvSpPr>
        <p:spPr>
          <a:xfrm>
            <a:off x="685800" y="281635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7" name="Economics label 1"/>
          <p:cNvSpPr txBox="1"/>
          <p:nvPr/>
        </p:nvSpPr>
        <p:spPr>
          <a:xfrm>
            <a:off x="685800" y="3337560"/>
            <a:ext cx="213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Professional environment</a:t>
            </a:r>
            <a:endParaRPr lang="en-US" sz="1600" dirty="0"/>
          </a:p>
        </p:txBody>
      </p:sp>
      <p:sp>
        <p:nvSpPr>
          <p:cNvPr id="8" name="Economics text 1"/>
          <p:cNvSpPr txBox="1"/>
          <p:nvPr/>
        </p:nvSpPr>
        <p:spPr>
          <a:xfrm>
            <a:off x="685800" y="3913632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Audiovisual, cinema, performing arts, distribution and broadcast channels.</a:t>
            </a:r>
            <a:endParaRPr lang="en-US" sz="1400" dirty="0"/>
          </a:p>
        </p:txBody>
      </p:sp>
      <p:sp>
        <p:nvSpPr>
          <p:cNvPr id="9" name="Economics card 2"/>
          <p:cNvSpPr/>
          <p:nvPr/>
        </p:nvSpPr>
        <p:spPr>
          <a:xfrm>
            <a:off x="3276600" y="2743200"/>
            <a:ext cx="2590800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Economics number 2"/>
          <p:cNvSpPr txBox="1"/>
          <p:nvPr/>
        </p:nvSpPr>
        <p:spPr>
          <a:xfrm>
            <a:off x="3505200" y="281635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1" name="Economics label 2"/>
          <p:cNvSpPr txBox="1"/>
          <p:nvPr/>
        </p:nvSpPr>
        <p:spPr>
          <a:xfrm>
            <a:off x="3505200" y="3337560"/>
            <a:ext cx="213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company</a:t>
            </a:r>
            <a:endParaRPr lang="en-US" sz="1600" dirty="0"/>
          </a:p>
        </p:txBody>
      </p:sp>
      <p:sp>
        <p:nvSpPr>
          <p:cNvPr id="12" name="Economics text 2"/>
          <p:cNvSpPr txBox="1"/>
          <p:nvPr/>
        </p:nvSpPr>
        <p:spPr>
          <a:xfrm>
            <a:off x="3505200" y="3913632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Legal forms, operation, organization and management principles.</a:t>
            </a:r>
            <a:endParaRPr lang="en-US" sz="1400" dirty="0"/>
          </a:p>
        </p:txBody>
      </p:sp>
      <p:sp>
        <p:nvSpPr>
          <p:cNvPr id="13" name="Economics card 3"/>
          <p:cNvSpPr/>
          <p:nvPr/>
        </p:nvSpPr>
        <p:spPr>
          <a:xfrm>
            <a:off x="6096000" y="2743200"/>
            <a:ext cx="2590800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Economics number 3"/>
          <p:cNvSpPr txBox="1"/>
          <p:nvPr/>
        </p:nvSpPr>
        <p:spPr>
          <a:xfrm>
            <a:off x="6324600" y="2816352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15" name="Economics label 3"/>
          <p:cNvSpPr txBox="1"/>
          <p:nvPr/>
        </p:nvSpPr>
        <p:spPr>
          <a:xfrm>
            <a:off x="6324600" y="3337560"/>
            <a:ext cx="213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Legal framework</a:t>
            </a:r>
            <a:endParaRPr lang="en-US" sz="1600" dirty="0"/>
          </a:p>
        </p:txBody>
      </p:sp>
      <p:sp>
        <p:nvSpPr>
          <p:cNvPr id="16" name="Economics text 3"/>
          <p:cNvSpPr txBox="1"/>
          <p:nvPr/>
        </p:nvSpPr>
        <p:spPr>
          <a:xfrm>
            <a:off x="6324600" y="3913632"/>
            <a:ext cx="213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Literary and artistic property, personality rights, labor law, social legislation.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Main projects during the program</a:t>
            </a:r>
            <a:endParaRPr lang="en-US" sz="3400" dirty="0"/>
          </a:p>
        </p:txBody>
      </p:sp>
      <p:sp>
        <p:nvSpPr>
          <p:cNvPr id="3" name="Live newscasts card"/>
          <p:cNvSpPr/>
          <p:nvPr/>
        </p:nvSpPr>
        <p:spPr>
          <a:xfrm>
            <a:off x="457200" y="1645920"/>
            <a:ext cx="356616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Live newscasts label"/>
          <p:cNvSpPr txBox="1"/>
          <p:nvPr/>
        </p:nvSpPr>
        <p:spPr>
          <a:xfrm>
            <a:off x="640080" y="171907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Live newscasts</a:t>
            </a:r>
            <a:endParaRPr lang="en-US" sz="1500" dirty="0"/>
          </a:p>
        </p:txBody>
      </p:sp>
      <p:sp>
        <p:nvSpPr>
          <p:cNvPr id="5" name="Live newscasts text"/>
          <p:cNvSpPr txBox="1"/>
          <p:nvPr/>
        </p:nvSpPr>
        <p:spPr>
          <a:xfrm>
            <a:off x="640080" y="2011680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Throughout the program, students produce live newscasts with reports.</a:t>
            </a:r>
            <a:endParaRPr lang="en-US" sz="1400" dirty="0"/>
          </a:p>
        </p:txBody>
      </p:sp>
      <p:sp>
        <p:nvSpPr>
          <p:cNvPr id="6" name="Six hours card"/>
          <p:cNvSpPr/>
          <p:nvPr/>
        </p:nvSpPr>
        <p:spPr>
          <a:xfrm>
            <a:off x="457200" y="2834640"/>
            <a:ext cx="356616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Six hours label"/>
          <p:cNvSpPr txBox="1"/>
          <p:nvPr/>
        </p:nvSpPr>
        <p:spPr>
          <a:xfrm>
            <a:off x="640080" y="29077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6-hour live show</a:t>
            </a:r>
            <a:endParaRPr lang="en-US" sz="1500" dirty="0"/>
          </a:p>
        </p:txBody>
      </p:sp>
      <p:sp>
        <p:nvSpPr>
          <p:cNvPr id="8" name="Six hours text"/>
          <p:cNvSpPr txBox="1"/>
          <p:nvPr/>
        </p:nvSpPr>
        <p:spPr>
          <a:xfrm>
            <a:off x="640080" y="3200400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 year two: a 6-hour live show with newscasts, weather, games and reports.</a:t>
            </a:r>
            <a:endParaRPr lang="en-US" sz="1400" dirty="0"/>
          </a:p>
        </p:txBody>
      </p:sp>
      <p:sp>
        <p:nvSpPr>
          <p:cNvPr id="9" name="EPS card"/>
          <p:cNvSpPr/>
          <p:nvPr/>
        </p:nvSpPr>
        <p:spPr>
          <a:xfrm>
            <a:off x="4206240" y="1645920"/>
            <a:ext cx="4480560" cy="2240280"/>
          </a:xfrm>
          <a:prstGeom prst="roundRect">
            <a:avLst>
              <a:gd name="adj" fmla="val 326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0" name="EPS label"/>
          <p:cNvSpPr txBox="1"/>
          <p:nvPr/>
        </p:nvSpPr>
        <p:spPr>
          <a:xfrm>
            <a:off x="4434840" y="175564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Professional Synthesis Exam (EPS)</a:t>
            </a:r>
            <a:endParaRPr lang="en-US" sz="1600" dirty="0"/>
          </a:p>
        </p:txBody>
      </p:sp>
      <p:sp>
        <p:nvSpPr>
          <p:cNvPr id="11" name="EPS text"/>
          <p:cNvSpPr txBox="1"/>
          <p:nvPr/>
        </p:nvSpPr>
        <p:spPr>
          <a:xfrm>
            <a:off x="4434840" y="2148840"/>
            <a:ext cx="4023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 major exam component: a complete audiovisual project (fiction, documentary, report, multi-camera set, etc.) produced by teams from the different options (sound, editing, operations). Each team handles every stage, from concept to completion, then individually presents its work to a jury of professionals.</a:t>
            </a:r>
            <a:endParaRPr lang="en-US" sz="1400" dirty="0"/>
          </a:p>
        </p:txBody>
      </p:sp>
      <p:sp>
        <p:nvSpPr>
          <p:cNvPr id="12" name="Other projects card"/>
          <p:cNvSpPr/>
          <p:nvPr/>
        </p:nvSpPr>
        <p:spPr>
          <a:xfrm>
            <a:off x="457200" y="4023360"/>
            <a:ext cx="822960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Other projects label"/>
          <p:cNvSpPr txBox="1"/>
          <p:nvPr/>
        </p:nvSpPr>
        <p:spPr>
          <a:xfrm>
            <a:off x="640080" y="402336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Other projects</a:t>
            </a:r>
            <a:endParaRPr lang="en-US" sz="1500" dirty="0"/>
          </a:p>
        </p:txBody>
      </p:sp>
      <p:sp>
        <p:nvSpPr>
          <p:cNvPr id="14" name="Other projects text"/>
          <p:cNvSpPr txBox="1"/>
          <p:nvPr/>
        </p:nvSpPr>
        <p:spPr>
          <a:xfrm>
            <a:off x="2194560" y="4023360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FIPADOC, Aimer la Danse, etc. Students may also voluntarily produce audiovisual projects and freely use the program’s equipment.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Classroom time and internships</a:t>
            </a:r>
            <a:endParaRPr lang="en-US" sz="3400" dirty="0"/>
          </a:p>
        </p:txBody>
      </p:sp>
      <p:graphicFrame>
        <p:nvGraphicFramePr>
          <p:cNvPr id="3" name="Classes vs internships chart" descr=""/>
          <p:cNvGraphicFramePr/>
          <p:nvPr/>
        </p:nvGraphicFramePr>
        <p:xfrm>
          <a:off x="457200" y="1600200"/>
          <a:ext cx="8229600" cy="2194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Erasmus card"/>
          <p:cNvSpPr/>
          <p:nvPr/>
        </p:nvSpPr>
        <p:spPr>
          <a:xfrm>
            <a:off x="457200" y="393192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Erasmus icon circle"/>
          <p:cNvSpPr/>
          <p:nvPr/>
        </p:nvSpPr>
        <p:spPr>
          <a:xfrm>
            <a:off x="685800" y="4160520"/>
            <a:ext cx="365760" cy="3657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6" name="Plane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114800"/>
            <a:ext cx="457200" cy="457200"/>
          </a:xfrm>
          <a:prstGeom prst="rect">
            <a:avLst/>
          </a:prstGeom>
        </p:spPr>
      </p:pic>
      <p:sp>
        <p:nvSpPr>
          <p:cNvPr id="7" name="Erasmus text"/>
          <p:cNvSpPr txBox="1"/>
          <p:nvPr/>
        </p:nvSpPr>
        <p:spPr>
          <a:xfrm>
            <a:off x="1325880" y="3931920"/>
            <a:ext cx="7132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Since the 2025–2026 school year, Erasmus+ and OFAJ (Franco-German Youth Office) grants allow students to do their internship abroad (Berlin, Canary Islands, Spanish Basque Country, etc.).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457200" y="868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Types of companies hosting interns</a:t>
            </a:r>
            <a:endParaRPr lang="en-US" sz="3400" dirty="0"/>
          </a:p>
        </p:txBody>
      </p:sp>
      <p:sp>
        <p:nvSpPr>
          <p:cNvPr id="3" name="Company tile 1"/>
          <p:cNvSpPr/>
          <p:nvPr/>
        </p:nvSpPr>
        <p:spPr>
          <a:xfrm>
            <a:off x="457200" y="1691640"/>
            <a:ext cx="259080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ompany icon 1 circle"/>
          <p:cNvSpPr/>
          <p:nvPr/>
        </p:nvSpPr>
        <p:spPr>
          <a:xfrm>
            <a:off x="685800" y="18745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Company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6559" y="2005279"/>
            <a:ext cx="241402" cy="241402"/>
          </a:xfrm>
          <a:prstGeom prst="rect">
            <a:avLst/>
          </a:prstGeom>
        </p:spPr>
      </p:pic>
      <p:sp>
        <p:nvSpPr>
          <p:cNvPr id="6" name="Company label 1"/>
          <p:cNvSpPr txBox="1"/>
          <p:nvPr/>
        </p:nvSpPr>
        <p:spPr>
          <a:xfrm>
            <a:off x="685800" y="2514600"/>
            <a:ext cx="213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Regional, national and European television</a:t>
            </a:r>
            <a:endParaRPr lang="en-US" sz="1600" dirty="0"/>
          </a:p>
        </p:txBody>
      </p:sp>
      <p:sp>
        <p:nvSpPr>
          <p:cNvPr id="7" name="Company tile 2"/>
          <p:cNvSpPr/>
          <p:nvPr/>
        </p:nvSpPr>
        <p:spPr>
          <a:xfrm>
            <a:off x="3276600" y="1691640"/>
            <a:ext cx="259080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Company icon 2 circle"/>
          <p:cNvSpPr/>
          <p:nvPr/>
        </p:nvSpPr>
        <p:spPr>
          <a:xfrm>
            <a:off x="3505200" y="18745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Company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959" y="2005279"/>
            <a:ext cx="241402" cy="241402"/>
          </a:xfrm>
          <a:prstGeom prst="rect">
            <a:avLst/>
          </a:prstGeom>
        </p:spPr>
      </p:pic>
      <p:sp>
        <p:nvSpPr>
          <p:cNvPr id="10" name="Company label 2"/>
          <p:cNvSpPr txBox="1"/>
          <p:nvPr/>
        </p:nvSpPr>
        <p:spPr>
          <a:xfrm>
            <a:off x="3505200" y="2514600"/>
            <a:ext cx="213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Post-production</a:t>
            </a:r>
            <a:endParaRPr lang="en-US" sz="1600" dirty="0"/>
          </a:p>
        </p:txBody>
      </p:sp>
      <p:sp>
        <p:nvSpPr>
          <p:cNvPr id="11" name="Company tile 3"/>
          <p:cNvSpPr/>
          <p:nvPr/>
        </p:nvSpPr>
        <p:spPr>
          <a:xfrm>
            <a:off x="6096000" y="1691640"/>
            <a:ext cx="259080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Company icon 3 circle"/>
          <p:cNvSpPr/>
          <p:nvPr/>
        </p:nvSpPr>
        <p:spPr>
          <a:xfrm>
            <a:off x="6324600" y="18745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Company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359" y="2005279"/>
            <a:ext cx="241402" cy="241402"/>
          </a:xfrm>
          <a:prstGeom prst="rect">
            <a:avLst/>
          </a:prstGeom>
        </p:spPr>
      </p:pic>
      <p:sp>
        <p:nvSpPr>
          <p:cNvPr id="14" name="Company label 3"/>
          <p:cNvSpPr txBox="1"/>
          <p:nvPr/>
        </p:nvSpPr>
        <p:spPr>
          <a:xfrm>
            <a:off x="6324600" y="2514600"/>
            <a:ext cx="213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Production, services, events</a:t>
            </a:r>
            <a:endParaRPr lang="en-US" sz="1600" dirty="0"/>
          </a:p>
        </p:txBody>
      </p:sp>
      <p:sp>
        <p:nvSpPr>
          <p:cNvPr id="15" name="Company tile 4"/>
          <p:cNvSpPr/>
          <p:nvPr/>
        </p:nvSpPr>
        <p:spPr>
          <a:xfrm>
            <a:off x="457200" y="3291840"/>
            <a:ext cx="400050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ompany icon 4 circle"/>
          <p:cNvSpPr/>
          <p:nvPr/>
        </p:nvSpPr>
        <p:spPr>
          <a:xfrm>
            <a:off x="685800" y="34747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Company 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59" y="3605479"/>
            <a:ext cx="241402" cy="241402"/>
          </a:xfrm>
          <a:prstGeom prst="rect">
            <a:avLst/>
          </a:prstGeom>
        </p:spPr>
      </p:pic>
      <p:sp>
        <p:nvSpPr>
          <p:cNvPr id="18" name="Company label 4"/>
          <p:cNvSpPr txBox="1"/>
          <p:nvPr/>
        </p:nvSpPr>
        <p:spPr>
          <a:xfrm>
            <a:off x="685800" y="4114800"/>
            <a:ext cx="35433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Radio</a:t>
            </a:r>
            <a:endParaRPr lang="en-US" sz="1600" dirty="0"/>
          </a:p>
        </p:txBody>
      </p:sp>
      <p:sp>
        <p:nvSpPr>
          <p:cNvPr id="19" name="Company tile 5"/>
          <p:cNvSpPr/>
          <p:nvPr/>
        </p:nvSpPr>
        <p:spPr>
          <a:xfrm>
            <a:off x="4686300" y="3291840"/>
            <a:ext cx="400050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Company icon 5 circle"/>
          <p:cNvSpPr/>
          <p:nvPr/>
        </p:nvSpPr>
        <p:spPr>
          <a:xfrm>
            <a:off x="4914900" y="34747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1" name="Company icon 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5659" y="3605479"/>
            <a:ext cx="241402" cy="241402"/>
          </a:xfrm>
          <a:prstGeom prst="rect">
            <a:avLst/>
          </a:prstGeom>
        </p:spPr>
      </p:pic>
      <p:sp>
        <p:nvSpPr>
          <p:cNvPr id="22" name="Company label 5"/>
          <p:cNvSpPr txBox="1"/>
          <p:nvPr/>
        </p:nvSpPr>
        <p:spPr>
          <a:xfrm>
            <a:off x="4914900" y="4114800"/>
            <a:ext cx="35433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Service providers (sales, rental)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5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TS AV">
  <a:themeElements>
    <a:clrScheme name="BTS AV">
      <a:dk1>
        <a:srgbClr val="1F2328"/>
      </a:dk1>
      <a:lt1>
        <a:srgbClr val="FFFFFF"/>
      </a:lt1>
      <a:dk2>
        <a:srgbClr val="2A2E35"/>
      </a:dk2>
      <a:lt2>
        <a:srgbClr val="F3F4F6"/>
      </a:lt2>
      <a:accent1>
        <a:srgbClr val="C41A1A"/>
      </a:accent1>
      <a:accent2>
        <a:srgbClr val="E8920B"/>
      </a:accent2>
      <a:accent3>
        <a:srgbClr val="5B6573"/>
      </a:accent3>
      <a:accent4>
        <a:srgbClr val="8E1313"/>
      </a:accent4>
      <a:accent5>
        <a:srgbClr val="F4B24A"/>
      </a:accent5>
      <a:accent6>
        <a:srgbClr val="D9DCE1"/>
      </a:accent6>
      <a:hlink>
        <a:srgbClr val="C41A1A"/>
      </a:hlink>
      <a:folHlink>
        <a:srgbClr val="5B6573"/>
      </a:folHlink>
    </a:clrScheme>
    <a:fontScheme name="BTS AV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Audiovisual Bayonne/Biarritz</dc:title>
  <dc:subject>PptxGenJS Presentation</dc:subject>
  <dc:creator>PptxGenJS</dc:creator>
  <cp:lastModifiedBy>PptxGenJS</cp:lastModifiedBy>
  <cp:revision>1</cp:revision>
  <dcterms:created xsi:type="dcterms:W3CDTF">2026-11-02T07:49:45Z</dcterms:created>
  <dcterms:modified xsi:type="dcterms:W3CDTF">2026-11-02T07:49:45Z</dcterms:modified>
</cp:coreProperties>
</file>